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85" r:id="rId2"/>
    <p:sldId id="298" r:id="rId3"/>
    <p:sldId id="296" r:id="rId4"/>
    <p:sldId id="297" r:id="rId5"/>
    <p:sldId id="287" r:id="rId6"/>
    <p:sldId id="288" r:id="rId7"/>
    <p:sldId id="299" r:id="rId8"/>
    <p:sldId id="289" r:id="rId9"/>
    <p:sldId id="304" r:id="rId10"/>
    <p:sldId id="271" r:id="rId11"/>
    <p:sldId id="290" r:id="rId12"/>
    <p:sldId id="317" r:id="rId13"/>
    <p:sldId id="318" r:id="rId14"/>
    <p:sldId id="308" r:id="rId15"/>
    <p:sldId id="309" r:id="rId16"/>
    <p:sldId id="310" r:id="rId17"/>
    <p:sldId id="291" r:id="rId18"/>
    <p:sldId id="292" r:id="rId19"/>
    <p:sldId id="293" r:id="rId20"/>
    <p:sldId id="311" r:id="rId21"/>
    <p:sldId id="312" r:id="rId22"/>
    <p:sldId id="313" r:id="rId23"/>
    <p:sldId id="305" r:id="rId24"/>
    <p:sldId id="306" r:id="rId25"/>
    <p:sldId id="307" r:id="rId26"/>
    <p:sldId id="314" r:id="rId27"/>
    <p:sldId id="315" r:id="rId28"/>
    <p:sldId id="316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600" autoAdjust="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5B0F-1E10-43DB-8347-B0A5C627E9C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867C2-32FF-42B8-BEB1-0B73E8DB7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1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67C2-32FF-42B8-BEB1-0B73E8DB763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00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929066"/>
            <a:ext cx="7775575" cy="2163759"/>
          </a:xfrm>
        </p:spPr>
        <p:txBody>
          <a:bodyPr rtlCol="0" anchor="b"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«Реализация области социально-коммуникативное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дошкольника на этапе внедрения ФГОС»</a:t>
            </a:r>
            <a:endParaRPr lang="ru-RU" sz="9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D:\ПРОСВЕЩЕНИЕ\Картинки разные\Доналд_Золан\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597" y="405064"/>
            <a:ext cx="4508806" cy="360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патриотического воспитания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Воспитывать у ребенка любовь и привязанность к своей семье, дому, детскому саду, улице, городу;</a:t>
            </a:r>
          </a:p>
          <a:p>
            <a:pPr lvl="0"/>
            <a:r>
              <a:rPr lang="ru-RU" dirty="0" smtClean="0"/>
              <a:t>Формировать бережное отношение к природе и всему живому; </a:t>
            </a:r>
          </a:p>
          <a:p>
            <a:pPr lvl="0"/>
            <a:r>
              <a:rPr lang="ru-RU" dirty="0" smtClean="0"/>
              <a:t>Воспитывать уважение к труду;</a:t>
            </a:r>
          </a:p>
          <a:p>
            <a:pPr lvl="0"/>
            <a:r>
              <a:rPr lang="ru-RU" dirty="0" smtClean="0"/>
              <a:t>Развивать интерес к русским традициям и промыслам;</a:t>
            </a:r>
          </a:p>
          <a:p>
            <a:pPr lvl="0"/>
            <a:r>
              <a:rPr lang="ru-RU" dirty="0" smtClean="0"/>
              <a:t>Формировать элементарные знания о правах человека;</a:t>
            </a:r>
          </a:p>
          <a:p>
            <a:pPr lvl="0"/>
            <a:r>
              <a:rPr lang="ru-RU" dirty="0" smtClean="0"/>
              <a:t>Расширять представления о городах России;</a:t>
            </a:r>
          </a:p>
          <a:p>
            <a:pPr lvl="0"/>
            <a:r>
              <a:rPr lang="ru-RU" dirty="0" smtClean="0"/>
              <a:t>Знакомить детей с символами государства (герб, флаг, гимн);</a:t>
            </a:r>
          </a:p>
          <a:p>
            <a:pPr lvl="0"/>
            <a:r>
              <a:rPr lang="ru-RU" dirty="0" smtClean="0"/>
              <a:t>Развивать чувство ответственности и гордости за достижения страны;   </a:t>
            </a:r>
          </a:p>
          <a:p>
            <a:pPr lvl="0"/>
            <a:r>
              <a:rPr lang="ru-RU" dirty="0" smtClean="0"/>
              <a:t>Формировать толерантность, чувство уважения к другим народам, их традициям.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патриотического воспитания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2275" y="1773238"/>
            <a:ext cx="8253413" cy="4824412"/>
            <a:chOff x="377" y="3218"/>
            <a:chExt cx="12772" cy="759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77" y="3218"/>
              <a:ext cx="3629" cy="6803"/>
              <a:chOff x="774" y="2934"/>
              <a:chExt cx="3629" cy="6803"/>
            </a:xfrm>
          </p:grpSpPr>
          <p:sp>
            <p:nvSpPr>
              <p:cNvPr id="60428" name="AutoShape 5" descr="Почтовая бумага"/>
              <p:cNvSpPr>
                <a:spLocks noChangeArrowheads="1"/>
              </p:cNvSpPr>
              <p:nvPr/>
            </p:nvSpPr>
            <p:spPr bwMode="auto">
              <a:xfrm>
                <a:off x="774" y="2934"/>
                <a:ext cx="3619" cy="1665"/>
              </a:xfrm>
              <a:prstGeom prst="wedgeRoundRectCallout">
                <a:avLst>
                  <a:gd name="adj1" fmla="val 40727"/>
                  <a:gd name="adj2" fmla="val -72708"/>
                  <a:gd name="adj3" fmla="val 1666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2000" b="1">
                    <a:solidFill>
                      <a:srgbClr val="000000"/>
                    </a:solidFill>
                    <a:cs typeface="Arial" pitchFamily="34" charset="0"/>
                  </a:rPr>
                  <a:t>Содержательный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(представления ребенка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об окружающем мире)</a:t>
                </a:r>
                <a:endParaRPr lang="ru-RU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9" name="Text Box 6" descr="Почтовая бумага"/>
              <p:cNvSpPr txBox="1">
                <a:spLocks noChangeArrowheads="1"/>
              </p:cNvSpPr>
              <p:nvPr/>
            </p:nvSpPr>
            <p:spPr bwMode="auto">
              <a:xfrm>
                <a:off x="791" y="4859"/>
                <a:ext cx="3611" cy="4877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О культуре народа, его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традициях, творчестве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О природе родного 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края и страны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и деятельности 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человека в природе</a:t>
                </a:r>
              </a:p>
              <a:p>
                <a:pPr>
                  <a:lnSpc>
                    <a:spcPct val="90000"/>
                  </a:lnSpc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Об истории страны,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отраженной в 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названиях улиц, 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памятниках</a:t>
                </a:r>
              </a:p>
              <a:p>
                <a:pPr>
                  <a:lnSpc>
                    <a:spcPct val="90000"/>
                  </a:lnSpc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о символике родного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города и страны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(герб, гимн, флаг)</a:t>
                </a:r>
                <a:endParaRPr lang="ru-RU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235" y="3234"/>
              <a:ext cx="5237" cy="7581"/>
              <a:chOff x="4632" y="2950"/>
              <a:chExt cx="5237" cy="7581"/>
            </a:xfrm>
          </p:grpSpPr>
          <p:sp>
            <p:nvSpPr>
              <p:cNvPr id="60426" name="AutoShape 8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4631" y="2949"/>
                <a:ext cx="5238" cy="1685"/>
              </a:xfrm>
              <a:prstGeom prst="wedgeRoundRectCallout">
                <a:avLst>
                  <a:gd name="adj1" fmla="val -21963"/>
                  <a:gd name="adj2" fmla="val -73579"/>
                  <a:gd name="adj3" fmla="val 16667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2000" b="1">
                    <a:solidFill>
                      <a:srgbClr val="000000"/>
                    </a:solidFill>
                    <a:cs typeface="Arial" pitchFamily="34" charset="0"/>
                  </a:rPr>
                  <a:t>Эмоционально-побудительный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Arial" pitchFamily="34" charset="0"/>
                  </a:rPr>
                  <a:t>(эмоционально-положительные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Arial" pitchFamily="34" charset="0"/>
                  </a:rPr>
                  <a:t>чувства ребенка к окружающему миру)</a:t>
                </a:r>
                <a:endParaRPr lang="ru-RU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7" name="Text Box 9" descr="Розовая тисненая бумага"/>
              <p:cNvSpPr txBox="1">
                <a:spLocks noChangeArrowheads="1"/>
              </p:cNvSpPr>
              <p:nvPr/>
            </p:nvSpPr>
            <p:spPr bwMode="auto">
              <a:xfrm>
                <a:off x="4631" y="4861"/>
                <a:ext cx="5238" cy="567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Любовь и чувство привязанности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к родной семье и дому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Интерес к жизни родного города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и страны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Гордость за достижения своей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страны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Уважение к культуре и традициям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народа, к историческому 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прошлому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Восхищение народным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творчеством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Любовь к родной природе,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к родному языку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Уважение к человеку-труженику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и желание принимать посильное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участие в труде</a:t>
                </a:r>
                <a:endParaRPr lang="ru-RU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695" y="3218"/>
              <a:ext cx="3454" cy="6690"/>
              <a:chOff x="10092" y="2754"/>
              <a:chExt cx="3454" cy="6690"/>
            </a:xfrm>
          </p:grpSpPr>
          <p:sp>
            <p:nvSpPr>
              <p:cNvPr id="60424" name="AutoShape 11" descr="Упаковочная бумага"/>
              <p:cNvSpPr>
                <a:spLocks noChangeArrowheads="1"/>
              </p:cNvSpPr>
              <p:nvPr/>
            </p:nvSpPr>
            <p:spPr bwMode="auto">
              <a:xfrm>
                <a:off x="10092" y="2754"/>
                <a:ext cx="3454" cy="1700"/>
              </a:xfrm>
              <a:prstGeom prst="wedgeRoundRectCallout">
                <a:avLst>
                  <a:gd name="adj1" fmla="val -40296"/>
                  <a:gd name="adj2" fmla="val -76454"/>
                  <a:gd name="adj3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2000" b="1">
                    <a:solidFill>
                      <a:srgbClr val="000000"/>
                    </a:solidFill>
                    <a:cs typeface="Arial" pitchFamily="34" charset="0"/>
                  </a:rPr>
                  <a:t>Деятельностный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(отражение отношения к миру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в деятельности</a:t>
                </a:r>
                <a:endParaRPr lang="ru-RU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25" name="Text Box 12" descr="Упаковочная бумага"/>
              <p:cNvSpPr txBox="1">
                <a:spLocks noChangeArrowheads="1"/>
              </p:cNvSpPr>
              <p:nvPr/>
            </p:nvSpPr>
            <p:spPr bwMode="auto">
              <a:xfrm>
                <a:off x="10092" y="4681"/>
                <a:ext cx="3454" cy="476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Труд</a:t>
                </a:r>
              </a:p>
              <a:p>
                <a:pPr marL="0" lvl="1"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Игра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Продуктивная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 деятельность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Музыкальная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 деятельность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Познавательная</a:t>
                </a:r>
                <a:b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ru-RU" sz="1600" b="1">
                    <a:solidFill>
                      <a:srgbClr val="000000"/>
                    </a:solidFill>
                    <a:cs typeface="Arial" pitchFamily="34" charset="0"/>
                  </a:rPr>
                  <a:t>  деятельность</a:t>
                </a:r>
                <a:endParaRPr lang="ru-RU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41F74-FC83-4C40-AC13-ACF16F71977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К</a:t>
            </a:r>
            <a:r>
              <a:rPr lang="ru-RU" dirty="0" smtClean="0"/>
              <a:t>ачканар-город боевой славы»</a:t>
            </a:r>
            <a:endParaRPr lang="ru-RU" dirty="0"/>
          </a:p>
        </p:txBody>
      </p:sp>
      <p:pic>
        <p:nvPicPr>
          <p:cNvPr id="3" name="Рисунок 2" descr="C:\Documents and Settings\ZVDV01\Рабочий стол\Проект\снимки 034 (125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67162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272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К</a:t>
            </a:r>
            <a:r>
              <a:rPr lang="ru-RU" dirty="0" smtClean="0"/>
              <a:t>ачканар-город боевой славы»</a:t>
            </a:r>
            <a:endParaRPr lang="ru-RU" dirty="0"/>
          </a:p>
        </p:txBody>
      </p:sp>
      <p:pic>
        <p:nvPicPr>
          <p:cNvPr id="3" name="Рисунок 2" descr="C:\Documents and Settings\ZVDV01\Рабочий стол\Проект\снимки 034 (125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67162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272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ZVDV01\Рабочий стол\Проект\снимки 034 (125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912768" cy="510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578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ИСЬМО СОЛДАТУ</a:t>
            </a:r>
            <a:endParaRPr lang="ru-RU" dirty="0"/>
          </a:p>
        </p:txBody>
      </p:sp>
      <p:pic>
        <p:nvPicPr>
          <p:cNvPr id="3" name="Рисунок 2" descr="D:\Фотографии\Патриотическое воспитание\Музеи\DSC00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276872"/>
            <a:ext cx="635458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579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БУДУ В АРМИИ СЛУЖИТЬ</a:t>
            </a:r>
            <a:endParaRPr lang="ru-RU" dirty="0"/>
          </a:p>
        </p:txBody>
      </p:sp>
      <p:pic>
        <p:nvPicPr>
          <p:cNvPr id="3" name="Рисунок 2" descr="D:\Фотографии\Патриотическое воспитание\Музеи\DSC00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354587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751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b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дошкольников основ безопасности жизнедеятельности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D:\ПРОСВЕЩЕНИЕ\Картинки разные\Доналд_Золан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26720"/>
            <a:ext cx="5616624" cy="35103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625" y="549275"/>
            <a:ext cx="8320088" cy="1439863"/>
            <a:chOff x="4176" y="930"/>
            <a:chExt cx="13102" cy="2266"/>
          </a:xfrm>
        </p:grpSpPr>
        <p:sp>
          <p:nvSpPr>
            <p:cNvPr id="62475" name="Text Box 7" descr="Букет"/>
            <p:cNvSpPr txBox="1">
              <a:spLocks noChangeArrowheads="1"/>
            </p:cNvSpPr>
            <p:nvPr/>
          </p:nvSpPr>
          <p:spPr bwMode="auto">
            <a:xfrm>
              <a:off x="4176" y="930"/>
              <a:ext cx="13102" cy="2266"/>
            </a:xfrm>
            <a:prstGeom prst="rect">
              <a:avLst/>
            </a:prstGeom>
            <a:gradFill rotWithShape="1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ru-RU" sz="2800" b="1">
                  <a:solidFill>
                    <a:srgbClr val="000000"/>
                  </a:solidFill>
                  <a:cs typeface="Arial" pitchFamily="34" charset="0"/>
                </a:rPr>
                <a:t>Цели</a:t>
              </a:r>
              <a:endParaRPr lang="ru-RU" sz="2800">
                <a:cs typeface="Arial" pitchFamily="34" charset="0"/>
              </a:endParaRPr>
            </a:p>
          </p:txBody>
        </p:sp>
        <p:sp>
          <p:nvSpPr>
            <p:cNvPr id="62476" name="Text Box 8"/>
            <p:cNvSpPr txBox="1">
              <a:spLocks noChangeArrowheads="1"/>
            </p:cNvSpPr>
            <p:nvPr/>
          </p:nvSpPr>
          <p:spPr bwMode="auto">
            <a:xfrm>
              <a:off x="4466" y="1722"/>
              <a:ext cx="5895" cy="1247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формирование основ безопасности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собственной жизнедеятельности</a:t>
              </a:r>
              <a:endParaRPr lang="ru-RU" dirty="0">
                <a:latin typeface="+mj-lt"/>
                <a:cs typeface="Arial" pitchFamily="34" charset="0"/>
              </a:endParaRPr>
            </a:p>
          </p:txBody>
        </p:sp>
        <p:sp>
          <p:nvSpPr>
            <p:cNvPr id="62477" name="Text Box 9"/>
            <p:cNvSpPr txBox="1">
              <a:spLocks noChangeArrowheads="1"/>
            </p:cNvSpPr>
            <p:nvPr/>
          </p:nvSpPr>
          <p:spPr bwMode="auto">
            <a:xfrm>
              <a:off x="11043" y="1722"/>
              <a:ext cx="5895" cy="1247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формирование предпосылок  экологического сознания (безопасности окружающего мира) </a:t>
              </a:r>
              <a:endParaRPr lang="ru-RU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95288" y="2565400"/>
            <a:ext cx="8353425" cy="3527425"/>
            <a:chOff x="1161" y="2310"/>
            <a:chExt cx="13154" cy="5557"/>
          </a:xfrm>
        </p:grpSpPr>
        <p:sp>
          <p:nvSpPr>
            <p:cNvPr id="62470" name="Text Box 7"/>
            <p:cNvSpPr txBox="1">
              <a:spLocks noChangeArrowheads="1"/>
            </p:cNvSpPr>
            <p:nvPr/>
          </p:nvSpPr>
          <p:spPr bwMode="auto">
            <a:xfrm>
              <a:off x="1161" y="2310"/>
              <a:ext cx="13154" cy="5557"/>
            </a:xfrm>
            <a:prstGeom prst="rect">
              <a:avLst/>
            </a:prstGeom>
            <a:gradFill rotWithShape="1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cs typeface="Arial" pitchFamily="34" charset="0"/>
                </a:rPr>
                <a:t>Основные задачи обучения дошкольников ОБЖ</a:t>
              </a:r>
            </a:p>
            <a:p>
              <a:pPr lvl="1" algn="just">
                <a:spcAft>
                  <a:spcPts val="100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Arial" pitchFamily="34" charset="0"/>
                </a:rPr>
                <a:t>.</a:t>
              </a:r>
            </a:p>
            <a:p>
              <a:pPr lvl="1" algn="just">
                <a:spcAft>
                  <a:spcPts val="100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Arial" pitchFamily="34" charset="0"/>
                </a:rPr>
                <a:t>.</a:t>
              </a:r>
            </a:p>
            <a:p>
              <a:pPr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71" name="Text Box 8" descr="Почтовая бумага"/>
            <p:cNvSpPr txBox="1">
              <a:spLocks noChangeArrowheads="1"/>
            </p:cNvSpPr>
            <p:nvPr/>
          </p:nvSpPr>
          <p:spPr bwMode="auto">
            <a:xfrm>
              <a:off x="1388" y="5939"/>
              <a:ext cx="12702" cy="181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Под </a:t>
              </a:r>
              <a:r>
                <a:rPr lang="ru-RU" sz="1600" b="1" i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безопасным поведением </a:t>
              </a: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следует понимать такой набор стереотипов</a:t>
              </a:r>
              <a:b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сознательных действий в изменяющейся обстановке, который позволяет сохранять индивидуальную целостность и комфортность поведения, предупреждает физический и психический травматизм, создает нормальные условия взаимодействия между людьми</a:t>
              </a:r>
            </a:p>
          </p:txBody>
        </p:sp>
        <p:sp>
          <p:nvSpPr>
            <p:cNvPr id="62472" name="Text Box 9" descr="Пергамент"/>
            <p:cNvSpPr txBox="1">
              <a:spLocks noChangeArrowheads="1"/>
            </p:cNvSpPr>
            <p:nvPr/>
          </p:nvSpPr>
          <p:spPr bwMode="auto">
            <a:xfrm>
              <a:off x="1388" y="2990"/>
              <a:ext cx="3797" cy="272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Научить ребенка ориентироваться</a:t>
              </a:r>
              <a:b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 окружающей его обстановке и уметь оценивать отдельные элементы обстановки</a:t>
              </a:r>
              <a:b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 точки зрения</a:t>
              </a:r>
              <a:b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“Опасно - не опасно”</a:t>
              </a:r>
            </a:p>
          </p:txBody>
        </p:sp>
        <p:sp>
          <p:nvSpPr>
            <p:cNvPr id="62473" name="Text Box 10" descr="Пергамент"/>
            <p:cNvSpPr txBox="1">
              <a:spLocks noChangeArrowheads="1"/>
            </p:cNvSpPr>
            <p:nvPr/>
          </p:nvSpPr>
          <p:spPr bwMode="auto">
            <a:xfrm>
              <a:off x="5583" y="2990"/>
              <a:ext cx="4310" cy="272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Научить ребенка быть внимательным, осторожным</a:t>
              </a:r>
              <a:b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предусмотрительным (ребенок должен понимать, к каким последствиям могут привести те или иные его поступки)</a:t>
              </a:r>
            </a:p>
          </p:txBody>
        </p:sp>
        <p:sp>
          <p:nvSpPr>
            <p:cNvPr id="62474" name="Text Box 11" descr="Пергамент"/>
            <p:cNvSpPr txBox="1">
              <a:spLocks noChangeArrowheads="1"/>
            </p:cNvSpPr>
            <p:nvPr/>
          </p:nvSpPr>
          <p:spPr bwMode="auto">
            <a:xfrm>
              <a:off x="10345" y="2990"/>
              <a:ext cx="3800" cy="272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Сформировать важнейшие алгоритмы восприятия и действия, которые лежат в основе безопасного поведения</a:t>
              </a:r>
            </a:p>
          </p:txBody>
        </p:sp>
      </p:grpSp>
      <p:sp>
        <p:nvSpPr>
          <p:cNvPr id="62468" name="AutoShape 5"/>
          <p:cNvSpPr>
            <a:spLocks noChangeArrowheads="1"/>
          </p:cNvSpPr>
          <p:nvPr/>
        </p:nvSpPr>
        <p:spPr bwMode="auto">
          <a:xfrm>
            <a:off x="4435475" y="2060575"/>
            <a:ext cx="352425" cy="431800"/>
          </a:xfrm>
          <a:prstGeom prst="downArrow">
            <a:avLst>
              <a:gd name="adj1" fmla="val 39102"/>
              <a:gd name="adj2" fmla="val 55634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5F2CF-CFE7-4539-BE05-49342E783E7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2636838"/>
            <a:ext cx="8353425" cy="3455987"/>
          </a:xfrm>
          <a:prstGeom prst="rect">
            <a:avLst/>
          </a:pr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FF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+mj-lt"/>
              </a:rPr>
              <a:t>Основные принципы работы по воспитанию у детей навыков безопасного поведения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Важно не механическое заучивание детьми правил безопасного поведения, а воспитание</a:t>
            </a:r>
            <a:br>
              <a:rPr lang="ru-RU" alt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  у них навыков безопасного поведения в окружающей его обстановке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Воспитатели и родители не должны ограничиваться словами и показом картинок</a:t>
            </a:r>
            <a:br>
              <a:rPr lang="ru-RU" alt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 (хотя это тоже важно). С детьми надо рассматривать и анализировать различные</a:t>
            </a:r>
            <a:br>
              <a:rPr lang="ru-RU" alt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 жизненные ситуации, если возможно, проигрывать их в реальной обстановке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Занятия проводить не только по графику или плану, а использовать каждую возможность</a:t>
            </a:r>
            <a:br>
              <a:rPr lang="ru-RU" alt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 (ежедневно), в процессе игр, прогулок и т.д., чтобы помочь детям полностью усвоить</a:t>
            </a:r>
            <a:br>
              <a:rPr lang="ru-RU" alt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 правила, обращать внимание детей на ту или иную сторону правил</a:t>
            </a: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Развивать качества ребенка: его координацию, внимание, наблюдательность, реакцию</a:t>
            </a:r>
            <a:br>
              <a:rPr lang="ru-RU" alt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   и т.д. Эти качества очень нужны и для безопасного поведения</a:t>
            </a:r>
          </a:p>
          <a:p>
            <a:pPr>
              <a:lnSpc>
                <a:spcPct val="90000"/>
              </a:lnSpc>
            </a:pPr>
            <a:endParaRPr lang="ru-RU" alt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80400" cy="1873250"/>
          </a:xfrm>
          <a:prstGeom prst="rect">
            <a:avLst/>
          </a:prstGeom>
          <a:gradFill rotWithShape="1">
            <a:gsLst>
              <a:gs pos="0">
                <a:srgbClr val="FBEAC7">
                  <a:alpha val="6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E36C0A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Основные направления работы по ОБЖ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Усвоение дошкольниками первоначальных знаний о правилах безопасного поведения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Формирование у детей качественно новых двигательных навыков и бдительного</a:t>
            </a:r>
            <a:b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   восприятия окружающей обстановки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lvl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Развитие у детей способности к предвидению возможной опасности в конкретной</a:t>
            </a:r>
            <a:b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  меняющейся ситуации и построению адекватного безопасного поведения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A8BC-CE22-4427-8C70-E1EFE13C1C5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7543800" cy="9413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выражать свои чувства и эмоции; умение взаимодействовать со взрослыми и сверстниками (как знакомыми, так и не знакомыми); умение регулировать свое эмоциональное состояние в зависимости от ситуации.</a:t>
            </a:r>
          </a:p>
          <a:p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285860"/>
            <a:ext cx="3657600" cy="94222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Диалоговые, коммуникативные навыки: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86248" y="1357298"/>
            <a:ext cx="3657600" cy="9422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навыки: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вербальные (умение начать, поддержать,   завершить   диалог,   беседу;   умение   выслушать   другого, сформулировать и задать вопрос; участвовать в коллективном обсуждении темы)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невербальные (умение вести разговор, повернувшись лицом к собеседнику;    умение    использовать    при    разговоре    жесты,    мимику, регулировать громкость и тембр голоса).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ПДД\Развлечение по ПДД\ПДД 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340768"/>
            <a:ext cx="66426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162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ПДД\Дид.игры по ПДД\100_3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505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Пожар\Пожарка\Семья 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556792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55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2420888"/>
            <a:ext cx="53331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Труд- основное условие всей 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человеческой жизни –и при том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такой степени, что мы в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известном смысле должны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сказать: ТРУД создал самого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человека»    Ф.Энгельс</a:t>
            </a:r>
            <a:endParaRPr lang="ru-RU" sz="2800" b="1" i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188640"/>
            <a:ext cx="662473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Цель трудового воспитания дошкольника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060848"/>
            <a:ext cx="5256584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ребенка к труду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940152" y="148478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9928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трудового воспитания в ДОУ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3861048"/>
            <a:ext cx="43204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трудом взрослых, воспитание уважения к  труженику и  результатам его труда, стремление оказывать посильную помощь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33843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трудовым умениям и навыкам, их дальнейшее совершенствование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36912"/>
            <a:ext cx="32186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интереса к труду, трудолюбия, ответственности, самостоятельности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5229200"/>
            <a:ext cx="50405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взаимоотношений и  приобретение социального опыта взаимодействия (воспитание общественно- направленных мотивов труда, умений </a:t>
            </a:r>
            <a:r>
              <a:rPr lang="ru-RU" dirty="0" err="1" smtClean="0"/>
              <a:t>труиться</a:t>
            </a:r>
            <a:r>
              <a:rPr lang="ru-RU" dirty="0" smtClean="0"/>
              <a:t> в коллективе и для коллектива)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35896" y="12687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412776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44208" y="1412776"/>
            <a:ext cx="1152128" cy="36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04048" y="1412776"/>
            <a:ext cx="57606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Трудовое воспитание\Зкология 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50584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866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Трудовое воспитание\Изображение 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201420"/>
            <a:ext cx="6210572" cy="474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7129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Прогулка\S6300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201420"/>
            <a:ext cx="6210572" cy="48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9573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132856"/>
            <a:ext cx="8136904" cy="20882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b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«Социально-коммуникативное развитие»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img.slidespace.ru/2013/09/22/21288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.slidespace.ru/2013/09/22/21288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53425" cy="122396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позитивная социализация детей дошкольного возраста,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приобщение детей к </a:t>
            </a:r>
            <a:r>
              <a:rPr lang="ru-RU" b="1" dirty="0" err="1">
                <a:solidFill>
                  <a:schemeClr val="bg1"/>
                </a:solidFill>
                <a:cs typeface="Arial" pitchFamily="34" charset="0"/>
              </a:rPr>
              <a:t>социокультурным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 нормам, традициям семьи,</a:t>
            </a:r>
            <a:br>
              <a:rPr lang="ru-RU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общества и государства</a:t>
            </a:r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5746" y="2285995"/>
            <a:ext cx="8424863" cy="3816350"/>
            <a:chOff x="531" y="3736"/>
            <a:chExt cx="13266" cy="6013"/>
          </a:xfrm>
        </p:grpSpPr>
        <p:sp>
          <p:nvSpPr>
            <p:cNvPr id="52230" name="Text Box 4"/>
            <p:cNvSpPr txBox="1">
              <a:spLocks noChangeArrowheads="1"/>
            </p:cNvSpPr>
            <p:nvPr/>
          </p:nvSpPr>
          <p:spPr bwMode="auto">
            <a:xfrm>
              <a:off x="531" y="3736"/>
              <a:ext cx="13266" cy="601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2800" b="1" dirty="0">
                  <a:solidFill>
                    <a:schemeClr val="bg1"/>
                  </a:solidFill>
                  <a:cs typeface="Arial" pitchFamily="34" charset="0"/>
                </a:rPr>
                <a:t>Задачи социально-коммуникативного развития</a:t>
              </a:r>
              <a:r>
                <a:rPr lang="ru-RU" sz="2800" b="1" dirty="0">
                  <a:cs typeface="Arial" pitchFamily="34" charset="0"/>
                </a:rPr>
                <a:t/>
              </a:r>
              <a:br>
                <a:rPr lang="ru-RU" sz="2800" b="1" dirty="0">
                  <a:cs typeface="Arial" pitchFamily="34" charset="0"/>
                </a:rPr>
              </a:br>
              <a:r>
                <a:rPr lang="ru-RU" sz="2800" b="1" dirty="0">
                  <a:cs typeface="Arial" pitchFamily="34" charset="0"/>
                </a:rPr>
                <a:t> </a:t>
              </a:r>
              <a:r>
                <a:rPr lang="ru-RU" b="1" dirty="0">
                  <a:cs typeface="Arial" pitchFamily="34" charset="0"/>
                </a:rPr>
                <a:t>в федеральном государственном образовательном стандарте ДО</a:t>
              </a:r>
              <a:endParaRPr lang="ru-RU" dirty="0">
                <a:cs typeface="Arial" pitchFamily="34" charset="0"/>
              </a:endParaRPr>
            </a:p>
          </p:txBody>
        </p:sp>
        <p:sp>
          <p:nvSpPr>
            <p:cNvPr id="52231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Усвоение норм</a:t>
              </a:r>
              <a:b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ценностей,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приня-тых</a:t>
              </a: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в обществе, включая моральные и нравственные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ценности</a:t>
              </a:r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Развитие общения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взаимодействия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ребёнка со взрослыми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сверстниками</a:t>
              </a: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Формирование готовности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к совместной деятельности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со сверстниками </a:t>
              </a:r>
            </a:p>
          </p:txBody>
        </p:sp>
        <p:sp>
          <p:nvSpPr>
            <p:cNvPr id="52234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Становление самостоятельности,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целенаправленно-сти</a:t>
              </a: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и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саморегуля-ции</a:t>
              </a: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собственных действий</a:t>
              </a:r>
            </a:p>
          </p:txBody>
        </p:sp>
        <p:sp>
          <p:nvSpPr>
            <p:cNvPr id="52235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Развитие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социаль-ного</a:t>
              </a: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и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эмоциональ-ного</a:t>
              </a: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интеллекта,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эмоциональной отзывчивости,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сопереживания</a:t>
              </a:r>
            </a:p>
          </p:txBody>
        </p:sp>
        <p:sp>
          <p:nvSpPr>
            <p:cNvPr id="52236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взрослых в Организации</a:t>
              </a:r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Формирование позитивных установок</a:t>
              </a:r>
              <a:b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к различным</a:t>
              </a:r>
              <a:b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видам труда</a:t>
              </a:r>
              <a:b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творчества </a:t>
              </a:r>
            </a:p>
          </p:txBody>
        </p:sp>
        <p:sp>
          <p:nvSpPr>
            <p:cNvPr id="52238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Формирование основ безопасного поведения</a:t>
              </a:r>
              <a:b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 быту, социуме, природе</a:t>
              </a:r>
            </a:p>
          </p:txBody>
        </p:sp>
      </p:grpSp>
      <p:sp>
        <p:nvSpPr>
          <p:cNvPr id="52228" name="AutoShape 5"/>
          <p:cNvSpPr>
            <a:spLocks noChangeArrowheads="1"/>
          </p:cNvSpPr>
          <p:nvPr/>
        </p:nvSpPr>
        <p:spPr bwMode="auto">
          <a:xfrm>
            <a:off x="4435475" y="1628775"/>
            <a:ext cx="352425" cy="576263"/>
          </a:xfrm>
          <a:prstGeom prst="downArrow">
            <a:avLst>
              <a:gd name="adj1" fmla="val 39102"/>
              <a:gd name="adj2" fmla="val 55685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913D3-4D2E-4663-B345-1964D17FAD6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00034" y="500042"/>
            <a:ext cx="8207375" cy="554355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63500" dir="3187806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Основные направления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реализации образовательной области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«Социально-коммуникативное развитие»</a:t>
            </a:r>
          </a:p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  <p:pic>
        <p:nvPicPr>
          <p:cNvPr id="28680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444208" y="170080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1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55576" y="4005064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643438" y="1844675"/>
            <a:ext cx="1981200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Формирование основ безопасного поведения в быту, социуме, природе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8682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4" cstate="print"/>
          <a:srcRect l="10696" r="11275"/>
          <a:stretch>
            <a:fillRect/>
          </a:stretch>
        </p:blipFill>
        <p:spPr bwMode="auto">
          <a:xfrm>
            <a:off x="539552" y="1700808"/>
            <a:ext cx="2111133" cy="21602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2519363" y="1844675"/>
            <a:ext cx="1981200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Развитие 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игровой деятельности детей с целью освоения различных социальных </a:t>
            </a:r>
            <a:r>
              <a:rPr lang="ru-RU" sz="1600" b="1" dirty="0">
                <a:cs typeface="Arial" pitchFamily="34" charset="0"/>
              </a:rPr>
              <a:t>ролей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53256" name="Text Box 4"/>
          <p:cNvSpPr txBox="1">
            <a:spLocks noChangeArrowheads="1"/>
          </p:cNvSpPr>
          <p:nvPr/>
        </p:nvSpPr>
        <p:spPr bwMode="auto">
          <a:xfrm>
            <a:off x="2500298" y="3214686"/>
            <a:ext cx="19812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Трудовое воспитание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8683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5436096" y="4005064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4643438" y="3213100"/>
            <a:ext cx="19812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Патриотическое воспитание детей дошкольного возраста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4C60D-44B4-4764-9D93-1E6848C5F7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01014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Известный психолог Л. С. Рубинштейн говорил, что в процессе игры ребенок не просто перевоплощается в чужую личность, но, входя в роль, расширяет, обогащает, углубляет собственную. Управляя игрой детей, можно влиять на их отношения и мировоззрение.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</a:t>
            </a:r>
            <a:endParaRPr lang="ru-RU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2" cstate="print"/>
          <a:srcRect l="25605" t="22859" r="19254" b="32033"/>
          <a:stretch>
            <a:fillRect/>
          </a:stretch>
        </p:blipFill>
        <p:spPr bwMode="auto">
          <a:xfrm flipH="1">
            <a:off x="1835696" y="1004731"/>
            <a:ext cx="5472608" cy="3648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sz="2800" dirty="0" smtClean="0"/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Но как воспитать эту любовь? 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человечеству».</a:t>
            </a:r>
          </a:p>
          <a:p>
            <a:pPr algn="r"/>
            <a:r>
              <a:rPr lang="ru-RU" sz="2800" dirty="0" smtClean="0"/>
              <a:t> Д.С.Лихачёв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688</Words>
  <Application>Microsoft Office PowerPoint</Application>
  <PresentationFormat>Экран (4:3)</PresentationFormat>
  <Paragraphs>126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Задачи патриотического воспитания</vt:lpstr>
      <vt:lpstr>Компоненты патриотического воспитания</vt:lpstr>
      <vt:lpstr>Проект  «Качканар-город боевой славы»</vt:lpstr>
      <vt:lpstr>Проект  «Качканар-город боевой славы»</vt:lpstr>
      <vt:lpstr>Слайд 14</vt:lpstr>
      <vt:lpstr>ПИСЬМО СОЛДАТУ</vt:lpstr>
      <vt:lpstr>БУДУ В АРМИИ СЛУЖИТЬ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 : социально-коммуникативное развитие.</dc:title>
  <dc:creator>User</dc:creator>
  <cp:lastModifiedBy>Admin</cp:lastModifiedBy>
  <cp:revision>51</cp:revision>
  <dcterms:created xsi:type="dcterms:W3CDTF">2014-11-15T13:06:08Z</dcterms:created>
  <dcterms:modified xsi:type="dcterms:W3CDTF">2015-11-02T02:45:44Z</dcterms:modified>
</cp:coreProperties>
</file>