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456" r:id="rId2"/>
    <p:sldId id="457" r:id="rId3"/>
    <p:sldId id="459" r:id="rId4"/>
    <p:sldId id="458" r:id="rId5"/>
    <p:sldId id="460" r:id="rId6"/>
    <p:sldId id="461" r:id="rId7"/>
    <p:sldId id="462" r:id="rId8"/>
    <p:sldId id="463" r:id="rId9"/>
    <p:sldId id="464" r:id="rId10"/>
  </p:sldIdLst>
  <p:sldSz cx="12192000" cy="6858000"/>
  <p:notesSz cx="9942513" cy="6761163"/>
  <p:custDataLst>
    <p:tags r:id="rId13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F9F9F9"/>
    <a:srgbClr val="FBFBFB"/>
    <a:srgbClr val="984807"/>
    <a:srgbClr val="990000"/>
    <a:srgbClr val="FEEADA"/>
    <a:srgbClr val="66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90860" autoAdjust="0"/>
  </p:normalViewPr>
  <p:slideViewPr>
    <p:cSldViewPr>
      <p:cViewPr varScale="1">
        <p:scale>
          <a:sx n="57" d="100"/>
          <a:sy n="57" d="100"/>
        </p:scale>
        <p:origin x="-114" y="-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6550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6550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519642-040C-4419-813D-32EFD338F424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3025"/>
            <a:ext cx="4306888" cy="336550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450" y="6423025"/>
            <a:ext cx="4308475" cy="336550"/>
          </a:xfrm>
          <a:prstGeom prst="rect">
            <a:avLst/>
          </a:prstGeom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BAB7FC-0EDA-4032-9E22-94468369BE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1942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38138"/>
          </a:xfrm>
          <a:prstGeom prst="rect">
            <a:avLst/>
          </a:prstGeom>
        </p:spPr>
        <p:txBody>
          <a:bodyPr vert="horz" lIns="91974" tIns="45987" rIns="91974" bIns="4598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10062" cy="338138"/>
          </a:xfrm>
          <a:prstGeom prst="rect">
            <a:avLst/>
          </a:prstGeom>
        </p:spPr>
        <p:txBody>
          <a:bodyPr vert="horz" lIns="91974" tIns="45987" rIns="91974" bIns="4598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7685B5-4C1C-4579-A4D7-9F26EC6D70B6}" type="datetimeFigureOut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06413"/>
            <a:ext cx="451008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4" tIns="45987" rIns="91974" bIns="4598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775" y="3211513"/>
            <a:ext cx="7954963" cy="3043237"/>
          </a:xfrm>
          <a:prstGeom prst="rect">
            <a:avLst/>
          </a:prstGeom>
        </p:spPr>
        <p:txBody>
          <a:bodyPr vert="horz" lIns="91974" tIns="45987" rIns="91974" bIns="4598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438"/>
            <a:ext cx="4310063" cy="338137"/>
          </a:xfrm>
          <a:prstGeom prst="rect">
            <a:avLst/>
          </a:prstGeom>
        </p:spPr>
        <p:txBody>
          <a:bodyPr vert="horz" lIns="91974" tIns="45987" rIns="91974" bIns="4598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63" y="6421438"/>
            <a:ext cx="4310062" cy="338137"/>
          </a:xfrm>
          <a:prstGeom prst="rect">
            <a:avLst/>
          </a:prstGeom>
        </p:spPr>
        <p:txBody>
          <a:bodyPr vert="horz" wrap="square" lIns="91974" tIns="45987" rIns="91974" bIns="459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6C01428-3CDC-49FE-8F0B-BE3DB08CA3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9490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C5930-3E8D-453E-A427-3AFED49E1E6D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5EBE-88A5-4886-BB9D-B769C51B67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609530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05C7A-8FA6-4E69-A9F6-75E91A334072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804F8-207C-4196-B442-6FB5767E34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8507898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6DA8-A0B9-4DCB-A98B-A63467ED3394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C7C1E-9190-4D77-85C3-662E3A44BF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8454416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8F14-E754-4118-A40B-93753B617A23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>
            <a:lvl1pPr>
              <a:defRPr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7D26418-AE34-4D48-9BDC-A3C37F8DF7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8063656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B93D0-4793-4F65-AED2-ACA4D231AD51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5A69B-8D47-4086-8002-BE1BE9F16F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3483457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6F090-44A7-42BD-BB68-7FF5AFD698BA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98F9A-B8FA-44B2-8B82-BEFFE6E46C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3503706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7D58-D7D0-40C8-82EA-EBB1E8C94F54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FCEF6-5953-43BF-A4E5-AB8A800A81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4304107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AD0C2-387C-4EB4-BB4F-26183722A42E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D7F30-8690-422D-9427-936C2F6361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341799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4B80-9C54-4876-94D8-E2C1BE10E570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B2883-8A73-412C-87B8-419C1C3118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080674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D9B9C-FBF3-432C-882E-4D301F680004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B32B-C976-45C5-A2FD-35E6CD249E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2508583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40D09-EED0-4A1A-A794-087BFFF9ADC3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F896-DF9B-4163-A4B6-49BD6C89CA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6164593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0BDC7A-9611-4EA5-AE14-CFC0D91145A0}" type="datetime1">
              <a:rPr lang="ru-RU"/>
              <a:pPr>
                <a:defRPr/>
              </a:pPr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6C07BC-C859-4BF9-A525-2B18E8C4AA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80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strips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du.egov66.ru/" TargetMode="External"/><Relationship Id="rId4" Type="http://schemas.openxmlformats.org/officeDocument/2006/relationships/hyperlink" Target="https://www.gosuslugi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738282" y="2457745"/>
            <a:ext cx="8715436" cy="164250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03388" y="2476500"/>
            <a:ext cx="87852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Об организации приемной компании                    в 1 классы в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2017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году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25" name="Прямоугольник 3"/>
          <p:cNvSpPr>
            <a:spLocks noChangeArrowheads="1"/>
          </p:cNvSpPr>
          <p:nvPr/>
        </p:nvSpPr>
        <p:spPr bwMode="auto">
          <a:xfrm>
            <a:off x="2855913" y="185738"/>
            <a:ext cx="878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Правительство Свердловской области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Министерство общего и профессионального образования Свердловской области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7575" y="6237288"/>
            <a:ext cx="24479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2017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год</a:t>
            </a:r>
          </a:p>
        </p:txBody>
      </p: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Нормативные основания организации приема в 1 класс</a:t>
            </a:r>
          </a:p>
        </p:txBody>
      </p:sp>
      <p:sp>
        <p:nvSpPr>
          <p:cNvPr id="3" name="Пятиугольник 2"/>
          <p:cNvSpPr/>
          <p:nvPr/>
        </p:nvSpPr>
        <p:spPr>
          <a:xfrm rot="5400000">
            <a:off x="5249906" y="-3081399"/>
            <a:ext cx="1764196" cy="10657184"/>
          </a:xfrm>
          <a:prstGeom prst="homePlate">
            <a:avLst>
              <a:gd name="adj" fmla="val 3572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Порядок приема граждан на обучение по образовательным программам 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начального общего, основного общего и среднего общего образования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(утвержден Приказом Министерства образования и науки Российской Федерации  от 22.01.2014 № 32</a:t>
            </a:r>
            <a:r>
              <a:rPr lang="ru-RU" dirty="0"/>
              <a:t>)</a:t>
            </a: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917950" y="3189288"/>
            <a:ext cx="4752975" cy="865187"/>
          </a:xfrm>
          <a:prstGeom prst="leftRightArrow">
            <a:avLst>
              <a:gd name="adj1" fmla="val 71596"/>
              <a:gd name="adj2" fmla="val 5647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проверить на соответствие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03275" y="3009900"/>
            <a:ext cx="2943225" cy="1223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Правила приема в образовательную организацию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796338" y="3027363"/>
            <a:ext cx="2663825" cy="12239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Локальный акт образовательной организации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525" y="4437063"/>
            <a:ext cx="1173638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Закрепление территорий муниципальных районов и городских округов производится органами местного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самоуправления.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Образовательная организация размещает на информационном стенде, на официальном сайте,                         в средствах массовой информации (в том числе электронных) информацию о:</a:t>
            </a:r>
          </a:p>
          <a:p>
            <a:pPr marL="1004888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количестве мест в первых классах не позднее 10 календарных дней с момента издания распорядительного акта о закрепленной территории;</a:t>
            </a:r>
          </a:p>
          <a:p>
            <a:pPr marL="1004888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наличии свободных мест для приема детей, не проживающих на закрепленной территории,                     не позднее 1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июля.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63525" y="4365625"/>
            <a:ext cx="11449050" cy="714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Категории претендентов и периоды приема</a:t>
            </a: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791744" y="1412037"/>
            <a:ext cx="4464496" cy="36004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Претенденты на зачисление в 1 класс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831975" y="2133600"/>
            <a:ext cx="3543300" cy="574675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гарантированный прием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01.02.2017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– по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30.06.2017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391400" y="2133600"/>
            <a:ext cx="3384550" cy="574675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прием на свободные места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01.07.2017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05.09.2017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трелка углом 3"/>
          <p:cNvSpPr/>
          <p:nvPr/>
        </p:nvSpPr>
        <p:spPr>
          <a:xfrm rot="5400000">
            <a:off x="8305665" y="1484045"/>
            <a:ext cx="621230" cy="576064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 rot="10800000">
            <a:off x="3071665" y="1485922"/>
            <a:ext cx="619336" cy="596770"/>
          </a:xfrm>
          <a:prstGeom prst="bentUpArrow">
            <a:avLst>
              <a:gd name="adj1" fmla="val 22449"/>
              <a:gd name="adj2" fmla="val 24362"/>
              <a:gd name="adj3" fmla="val 25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3550" y="2770188"/>
            <a:ext cx="2968154" cy="156966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дети, зарегистрированные на закрепленной за ОО территорией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с подтвержденной регистрацией (льготные категории учитываются)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00563"/>
            <a:ext cx="1501775" cy="1381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</a:rPr>
              <a:t>Св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-во о регистрации по месту жительства Форма № 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043113" y="4510088"/>
            <a:ext cx="1501775" cy="1381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</a:rPr>
              <a:t>Св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-во о регистрации по месту пребывания Форма №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9336" y="5962283"/>
            <a:ext cx="36724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или выписка из карточки регистрации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по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форме № 9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справка с места жительства)</a:t>
            </a:r>
          </a:p>
          <a:p>
            <a:pPr algn="ctr"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Приказ ФМС России от 11.09.2012 № 288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44887" y="2782888"/>
            <a:ext cx="2935287" cy="132343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2. дети, зачисленные                         и посещающие филиалы (структурные подразделения, дошкольные отделения)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01504" y="4180940"/>
            <a:ext cx="2122488" cy="1092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Заявление от родителей на изменение образовательных отношений (ст. 57 ФЗ от 29.12.2012 № 273-ФЗ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7925" y="2822575"/>
            <a:ext cx="31130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любые претенденты (претенденты без регистрации в 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</a:rPr>
              <a:t>т.ч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. закрепленные лица)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248525" y="3678238"/>
            <a:ext cx="4248150" cy="27368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Преимущественное право на внеочередное/первоочередное зачисление: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29.12.2012 № 273-ФЗ «Об образовании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               в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РФ»;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07.02.2011 № 3-ФЗ «О полиции»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27.05.1998 № 76-ФЗ «О статусе военнослужащих»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30.12.2012 № 283-ФЗ «О социальных гарантиях сотрудникам некоторых ФОИВ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и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внесении изменений в отдельные законодательные акты РФ»;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26.06.1992 № 3132-1 «О статусе судей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в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РФ»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Процедура подачи заявления</a:t>
            </a:r>
          </a:p>
        </p:txBody>
      </p:sp>
      <p:sp>
        <p:nvSpPr>
          <p:cNvPr id="2" name="Выноска со стрелкой вниз 1"/>
          <p:cNvSpPr/>
          <p:nvPr/>
        </p:nvSpPr>
        <p:spPr>
          <a:xfrm>
            <a:off x="479376" y="1405344"/>
            <a:ext cx="6480720" cy="1591608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/>
              <a:t>Через портал государственных услуг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www.gosuslugi.ru</a:t>
            </a:r>
            <a:r>
              <a:rPr lang="ru-RU" dirty="0" smtClean="0"/>
              <a:t>  </a:t>
            </a:r>
            <a:endParaRPr lang="ru-RU" dirty="0"/>
          </a:p>
          <a:p>
            <a:pPr>
              <a:defRPr/>
            </a:pPr>
            <a:r>
              <a:rPr lang="ru-RU" b="1" dirty="0"/>
              <a:t>Через ведомственный портал</a:t>
            </a:r>
            <a:r>
              <a:rPr lang="ru-RU" dirty="0"/>
              <a:t>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edu.egov66.ru</a:t>
            </a:r>
            <a:r>
              <a:rPr lang="ru-RU" dirty="0" smtClean="0"/>
              <a:t> </a:t>
            </a:r>
            <a:endParaRPr lang="ru-RU" dirty="0"/>
          </a:p>
          <a:p>
            <a:pPr>
              <a:defRPr/>
            </a:pPr>
            <a:r>
              <a:rPr lang="ru-RU" b="1" dirty="0"/>
              <a:t>Через МФЦ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84232" y="1412646"/>
            <a:ext cx="2888704" cy="136828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Направление заявления </a:t>
            </a:r>
          </a:p>
          <a:p>
            <a:pPr algn="ctr">
              <a:defRPr/>
            </a:pPr>
            <a:r>
              <a:rPr lang="ru-RU" b="1" dirty="0"/>
              <a:t>+ </a:t>
            </a:r>
          </a:p>
          <a:p>
            <a:pPr algn="ctr">
              <a:defRPr/>
            </a:pPr>
            <a:r>
              <a:rPr lang="ru-RU" b="1" dirty="0"/>
              <a:t>пакета документов непосредственно в ОО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11424" y="3079946"/>
            <a:ext cx="5760640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 течение 3 рабочих дней, не считая даты регистрации заявления, сдать пакет документов лично в ОО </a:t>
            </a:r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911424" y="3820407"/>
            <a:ext cx="2484276" cy="1048622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пакет документов не предоставлен</a:t>
            </a:r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4187788" y="3820407"/>
            <a:ext cx="2484276" cy="1048622"/>
          </a:xfrm>
          <a:prstGeom prst="down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пакет документов предоставлен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17916" y="5031195"/>
            <a:ext cx="2685796" cy="77406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аннулирование заявления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87028" y="5031194"/>
            <a:ext cx="2685796" cy="77406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регистрация             заявления</a:t>
            </a:r>
          </a:p>
        </p:txBody>
      </p:sp>
      <p:cxnSp>
        <p:nvCxnSpPr>
          <p:cNvPr id="26" name="Соединительная линия уступом 25"/>
          <p:cNvCxnSpPr>
            <a:stCxn id="0" idx="1"/>
          </p:cNvCxnSpPr>
          <p:nvPr/>
        </p:nvCxnSpPr>
        <p:spPr>
          <a:xfrm rot="10800000">
            <a:off x="550863" y="2527300"/>
            <a:ext cx="266700" cy="2890838"/>
          </a:xfrm>
          <a:prstGeom prst="bentConnector2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943725" y="3081338"/>
            <a:ext cx="5129213" cy="322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Если все необходимые документы предоставлены заявителем, данные в них соответствуют информации, указанной в заявлении –                     заявление утверждается.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Документы, представленные заявителем, регистрируются в журнале приема заявлений.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После регистрации заявления заявителю выдается расписка в получении документов, содержащая информацию о регистрационном номере заявления, перечне представленных документов.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Расписка заверяется подписью должностного лица, ответственного за прием документов и печатью ОО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Перечень документов для зачисления в 1 класс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863" y="1404938"/>
            <a:ext cx="10972800" cy="4392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Заявление на прием в 1 класс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Согласие заявителя на обработку персональных данных (Федеральный закон от 27.07.2006 № 152-ФЗ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Факт ознакомления заявителя с нормативными документами ОО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2. Оригинал + ксерокопия свидетельства о рождении ребенка (или документ, подтверждающий  родство заявителя)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3. Оригинал + ксерокопия свидетельства о регистрации ребенка по месту жительства или по месту пребывания на закрепленной территории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(или документа, содержащего сведения о регистрации ребенка по месту жительства или по месту пребывания на закрепленной территории)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4. Паспорт или удостоверение личности заявителя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5! Для льготных категорий: справка (документ) удостоверяющий льготу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Медицинская карта и иные документы по усмотрению заявителя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</a:t>
            </a:r>
          </a:p>
          <a:p>
            <a:pPr algn="just">
              <a:defRPr/>
            </a:pP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КОПИИ ПРЕДЪЯВЛЯЕМЫХ ПРИ ПРИЕМЕ ДОКУМЕНТОВ ХРАНЯТСЯ В ОО НА ВРЕМЯ ОБУЧЕНИЯ РЕБЕНКА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10947" y="6050650"/>
            <a:ext cx="7070205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ТРЕБОВАНИЕ ДОКУМЕНТОВ ЗА РАМКАМИ ПЕРЕЧНЯ ЗАПРЕЩАЕТСЯ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Зачисление на обучение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2150" y="1700213"/>
            <a:ext cx="10588625" cy="10874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Руководитель ОО в течение 7 рабочих дней с даты приема полного пакета документов: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Принимает решение о зачислении детей на основании даты и времени регистрации заявления;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Издает распорядительный акт о зачислении ребенка в 1 класс.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00150" y="2997200"/>
            <a:ext cx="10080625" cy="576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Распорядительный акт размещается на информационном стенде ОО в день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его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издания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85938" y="3792538"/>
            <a:ext cx="9494837" cy="10747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Министерство общего и профессионального образования Свердловской области рекомендует размещать копию распорядительного акта о комплектовании 1 классов                       на официальном сайте ОО (допускается указывать фамилию и инициалы ребенка)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63675" y="5229225"/>
            <a:ext cx="9045575" cy="10747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Занятия </a:t>
            </a:r>
            <a:r>
              <a:rPr lang="ru-RU" b="1" dirty="0" err="1">
                <a:solidFill>
                  <a:schemeClr val="bg1"/>
                </a:solidFill>
              </a:rPr>
              <a:t>предшкольной</a:t>
            </a:r>
            <a:r>
              <a:rPr lang="ru-RU" b="1" dirty="0">
                <a:solidFill>
                  <a:schemeClr val="bg1"/>
                </a:solidFill>
              </a:rPr>
              <a:t> подготовкой в выбранной для обучения ОО                                             НЕ ЯВЛЯЮТСЯ основанием для зачисления и не дают </a:t>
            </a:r>
            <a:r>
              <a:rPr lang="ru-RU" b="1" dirty="0" err="1">
                <a:solidFill>
                  <a:schemeClr val="bg1"/>
                </a:solidFill>
              </a:rPr>
              <a:t>преемущественного</a:t>
            </a:r>
            <a:r>
              <a:rPr lang="ru-RU" b="1" dirty="0">
                <a:solidFill>
                  <a:schemeClr val="bg1"/>
                </a:solidFill>
              </a:rPr>
              <a:t> права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ВСТУПИТЕЛЬНЫЕ ИСПЫТАНИЯ (ПРОЦЕДУРЫ) ЗАПРЕЩЕНЫ!!!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Отказ в зачислении в 1 класс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2318" y="1700807"/>
            <a:ext cx="1808584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основание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4871864" y="1844823"/>
            <a:ext cx="1368152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28048" y="1547790"/>
            <a:ext cx="4123436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отсутствие </a:t>
            </a:r>
          </a:p>
          <a:p>
            <a:pPr algn="ctr">
              <a:defRPr/>
            </a:pP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свободных мест в ОО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6050" y="2655888"/>
            <a:ext cx="943292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п. 5 Порядка приема граждан на обучение по образовательным программам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начального общего, основного общего и среднего общего образования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(Приказ Министерства образования и науки Российской Федерации  от 22.01.2014 № 32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endParaRPr lang="ru-RU" sz="1600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3863752" y="3659214"/>
            <a:ext cx="4320480" cy="1048622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Категорически запрещается отказывать в приеме заявления!!!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4788" y="4708525"/>
            <a:ext cx="101076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регистрация	          рассмотрение	         решение	             ответ заявителю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986235" y="4916487"/>
            <a:ext cx="1008112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650531" y="4934744"/>
            <a:ext cx="1008112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738763" y="4946650"/>
            <a:ext cx="1008112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98525" y="5505450"/>
            <a:ext cx="10588625" cy="1087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 случае отсутствия мест в ОО родители (законные представители) ребенка, зарегистрированного                   на территории, закрепленной за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данной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ОО для решения вопроса о его устройстве в другую                            ОО обращаются в муниципальные органы управления образования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Прямоугольник 3"/>
          <p:cNvSpPr>
            <a:spLocks noChangeArrowheads="1"/>
          </p:cNvSpPr>
          <p:nvPr/>
        </p:nvSpPr>
        <p:spPr bwMode="auto">
          <a:xfrm>
            <a:off x="2855913" y="333375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Документы, обязательные для размещения на официальном сайте ОО                         и информационных стендах ОО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5788" y="1484313"/>
            <a:ext cx="10971212" cy="4392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spcAft>
                <a:spcPts val="600"/>
              </a:spcAft>
              <a:defRPr/>
            </a:pP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Специальная рубрика на сайте, посвященная организации приема в 1 класс на 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2017 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2018 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уч. г.: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Лицензия;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Свидетельство о государственной аккредитации;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Устав с изменениями и дополнениями;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Правила приема в ОО, образовательные программы и другие документы, регламентирующие организацию и осуществление образовательной деятельности, права и обязанности учащегося;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Информация о количестве мест для приема;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Информация об адресах, закрепленных за ОО;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Основные особенности обучения в ОО (специфика);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Бланк заявления;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Перечень необходимых документов к заявлению;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Адрес в сети интернет для приема заявлений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Контактные данные ответственных должностных лиц за прием документов, дни и часы приема для консультаций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Прямоугольник 3"/>
          <p:cNvSpPr>
            <a:spLocks noChangeArrowheads="1"/>
          </p:cNvSpPr>
          <p:nvPr/>
        </p:nvSpPr>
        <p:spPr bwMode="auto">
          <a:xfrm>
            <a:off x="2855913" y="185738"/>
            <a:ext cx="878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Правительство Свердловской области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Министерство общего и профессионального образования Свердловской 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8356" y="2967335"/>
            <a:ext cx="78752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79646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8"/>
</p:tagLst>
</file>

<file path=ppt/theme/theme1.xml><?xml version="1.0" encoding="utf-8"?>
<a:theme xmlns:a="http://schemas.openxmlformats.org/drawingml/2006/main" name="Шаблон презентац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23718</TotalTime>
  <Words>946</Words>
  <Application>Microsoft Office PowerPoint</Application>
  <PresentationFormat>Произвольный</PresentationFormat>
  <Paragraphs>99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презентации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СЭР СО</dc:title>
  <dc:creator>tabueva Ирина</dc:creator>
  <cp:lastModifiedBy>Георгий</cp:lastModifiedBy>
  <cp:revision>3483</cp:revision>
  <cp:lastPrinted>2017-01-23T05:24:50Z</cp:lastPrinted>
  <dcterms:modified xsi:type="dcterms:W3CDTF">2017-01-25T03:18:32Z</dcterms:modified>
</cp:coreProperties>
</file>